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1" r:id="rId3"/>
    <p:sldId id="263" r:id="rId4"/>
    <p:sldId id="265" r:id="rId5"/>
    <p:sldId id="262" r:id="rId6"/>
    <p:sldId id="280" r:id="rId7"/>
    <p:sldId id="281" r:id="rId8"/>
    <p:sldId id="268" r:id="rId9"/>
    <p:sldId id="282" r:id="rId10"/>
    <p:sldId id="283" r:id="rId11"/>
    <p:sldId id="269" r:id="rId12"/>
    <p:sldId id="284" r:id="rId13"/>
    <p:sldId id="277" r:id="rId14"/>
    <p:sldId id="279" r:id="rId15"/>
  </p:sldIdLst>
  <p:sldSz cx="12192000" cy="6858000"/>
  <p:notesSz cx="6858000" cy="9144000"/>
  <p:defaultTextStyle>
    <a:defPPr rtl="0"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3707" autoAdjust="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363D635-2378-4D50-90FB-C250DED80A32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2021/12/22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C4B79F2-7C6A-497B-9A4A-8ACE18746CB2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342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70E86DD-15E7-483C-8127-97C7DC28D095}" type="datetime1">
              <a:rPr lang="zh-CN" altLang="en-US" smtClean="0"/>
              <a:pPr/>
              <a:t>2021/12/22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262A795-6F94-4A96-B820-B9038480D048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49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546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10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769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11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779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7513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867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你的教室颜色与此模板中看到的颜色不同吗？没关系！单击“设计”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-&gt;“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变量”（向下箭头）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-&gt;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选择适合你的配色方案！</a:t>
            </a:r>
          </a:p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随意更改任何“你将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和“我将</a:t>
            </a:r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...”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的陈述，以确保它们符合你的课堂程序和规则！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14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765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574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840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4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129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5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18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6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801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7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759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8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82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262A795-6F94-4A96-B820-B9038480D048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Tahoma" panose="020B0604030504040204" pitchFamily="34" charset="0"/>
              </a:rPr>
              <a:t>9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89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C643B07F-1D4C-4540-999E-86D36202C0C6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8" name="直接连接符​​ 7"/>
          <p:cNvCxnSpPr>
            <a:cxnSpLocks/>
          </p:cNvCxnSpPr>
          <p:nvPr/>
        </p:nvCxnSpPr>
        <p:spPr>
          <a:xfrm>
            <a:off x="4213781" y="3733800"/>
            <a:ext cx="371416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785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8439094-95A5-4980-A2A3-89FA2435876B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24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322F546-3B99-456D-B1CF-27BD2F7FE5D2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221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E4D37FF0-D500-4819-9052-AC9C333A8832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28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D3CB5DD-18D0-4B93-A228-C4DB80A9C862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076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9669D3E-3884-46AC-96BE-0EB89ED52750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452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1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22F1139-3645-4824-BD53-F607326A61B9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800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D208615-CB44-40D5-A0AD-BC9B36114A55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27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4854EB7C-80E3-4267-B53F-C264AD7BECE0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20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sz="24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二级</a:t>
            </a:r>
          </a:p>
          <a:p>
            <a:pPr lvl="2" rtl="0"/>
            <a:r>
              <a:rPr lang="zh-CN" altLang="en-US" noProof="0"/>
              <a:t>三级</a:t>
            </a:r>
          </a:p>
          <a:p>
            <a:pPr lvl="3" rtl="0"/>
            <a:r>
              <a:rPr lang="zh-CN" altLang="en-US" noProof="0"/>
              <a:t>四级</a:t>
            </a:r>
          </a:p>
          <a:p>
            <a:pPr lvl="4" rtl="0"/>
            <a:r>
              <a:rPr lang="zh-CN" altLang="en-US" noProof="0"/>
              <a:t>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DD0F495-F050-49AC-8028-2B6604CE35DE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24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E4CCE92-93A9-45CB-93EB-0D8BC89697E4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5071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09E1F69-A97B-455B-BA72-3104C5C7CE22}" type="datetime1">
              <a:rPr lang="zh-CN" altLang="en-US" smtClean="0"/>
              <a:t>2021/12/22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61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35. </a:t>
            </a:r>
            <a:r>
              <a:rPr lang="zh-CN" altLang="en-US" u="sng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早教：多早算是早？</a:t>
            </a:r>
          </a:p>
        </p:txBody>
      </p:sp>
    </p:spTree>
    <p:extLst>
      <p:ext uri="{BB962C8B-B14F-4D97-AF65-F5344CB8AC3E}">
        <p14:creationId xmlns:p14="http://schemas.microsoft.com/office/powerpoint/2010/main" val="616906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35.4</a:t>
            </a:r>
            <a:r>
              <a:rPr lang="zh-CN" altLang="en-US" dirty="0"/>
              <a:t> 早教应该考虑哪些因素？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44984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953" y="1514475"/>
            <a:ext cx="11154093" cy="502920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除了母语的思维因素的影响，结合我国现在的英语教育的国情，也不太适合过早的让孩子扎堆于英语的学习。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作为学生的最早引路人，小学教学的英语教师是小孩子英语发展过程中，最为关键的一环，甚至是比初中，高中的英语教学更为重要，因为小孩子的语音发展，包括范的错误的思维定势，在小学一旦形成，随着年龄的上升，是很难去改变的。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很多高校在本科阶段以及研究生阶段都开设了小学教育这个专业，主要为各类小学培养现代教育观念，较高理论素养和研究能力的高层次，研究型教师及管理人员，毕业生可以在各类小学教育（培训）机构任职。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52866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991" y="225817"/>
            <a:ext cx="10638034" cy="1356360"/>
          </a:xfrm>
        </p:spPr>
        <p:txBody>
          <a:bodyPr rtlCol="0"/>
          <a:lstStyle/>
          <a:p>
            <a:pPr rtl="0"/>
            <a:r>
              <a:rPr lang="en-US" altLang="zh-CN" dirty="0"/>
              <a:t>35.5</a:t>
            </a:r>
            <a:r>
              <a:rPr lang="zh-CN" altLang="en-US" dirty="0"/>
              <a:t> 关键期假说对于英语学习有哪些启示？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“基辛格”效应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GB" sz="2400" dirty="0"/>
              <a:t>Asher &amp; Garcia </a:t>
            </a:r>
            <a:r>
              <a:rPr lang="zh-CN" altLang="en-US" sz="2400" dirty="0"/>
              <a:t>的研究（</a:t>
            </a:r>
            <a:r>
              <a:rPr lang="en-GB" altLang="zh-CN" sz="2400" dirty="0"/>
              <a:t>1969</a:t>
            </a:r>
            <a:r>
              <a:rPr lang="zh-CN" altLang="en-US" sz="2400" dirty="0"/>
              <a:t>）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GB" altLang="zh-CN" sz="2400" dirty="0"/>
              <a:t>Long </a:t>
            </a:r>
            <a:r>
              <a:rPr lang="zh-CN" altLang="en-US" sz="2400" dirty="0"/>
              <a:t>的实验</a:t>
            </a:r>
            <a:r>
              <a:rPr lang="zh-CN" altLang="en-GB" sz="2400" dirty="0"/>
              <a:t>（</a:t>
            </a:r>
            <a:r>
              <a:rPr lang="en-GB" altLang="zh-CN" sz="2400" dirty="0"/>
              <a:t>1990</a:t>
            </a:r>
            <a:r>
              <a:rPr lang="zh-CN" altLang="en-GB" sz="2400" dirty="0"/>
              <a:t>）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GB" altLang="zh-CN" sz="2400" dirty="0"/>
              <a:t>Johnson &amp; Newport </a:t>
            </a:r>
            <a:r>
              <a:rPr lang="zh-CN" altLang="en-US" sz="2400" dirty="0"/>
              <a:t>的测试 （</a:t>
            </a:r>
            <a:r>
              <a:rPr lang="en-GB" altLang="zh-CN" sz="2400" dirty="0"/>
              <a:t>1989</a:t>
            </a:r>
            <a:r>
              <a:rPr lang="zh-CN" altLang="en-US" sz="2400" dirty="0"/>
              <a:t>）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“儿童在</a:t>
            </a:r>
            <a:r>
              <a:rPr lang="en-US" altLang="zh-CN" sz="2400" dirty="0"/>
              <a:t>5</a:t>
            </a:r>
            <a:r>
              <a:rPr lang="zh-CN" altLang="en-US" sz="2400" dirty="0"/>
              <a:t>岁时已经能说出母语的多数的基本结构，但是被动结构和一些复杂结构还要继续学习。虽然研究工作还需要揭示何时才能完全习得这些结构，但是粗略的估计</a:t>
            </a:r>
            <a:r>
              <a:rPr lang="en-US" altLang="zh-CN" sz="2400" dirty="0"/>
              <a:t>10</a:t>
            </a:r>
            <a:r>
              <a:rPr lang="zh-CN" altLang="en-US" sz="2400" dirty="0"/>
              <a:t>岁左右可能差不多。当然，这主要指儿童母语的基本运用，至于语言知识和言语能力的进一步提高，那是没有止境的。任何人都必须继续不断的学习语言”（朱纯 </a:t>
            </a:r>
            <a:r>
              <a:rPr lang="en-US" altLang="zh-CN" sz="2400" dirty="0"/>
              <a:t>1994:62</a:t>
            </a:r>
            <a:r>
              <a:rPr lang="zh-CN" altLang="en-US" sz="2400" dirty="0"/>
              <a:t>）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087589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991" y="225817"/>
            <a:ext cx="10638034" cy="1356360"/>
          </a:xfrm>
        </p:spPr>
        <p:txBody>
          <a:bodyPr rtlCol="0"/>
          <a:lstStyle/>
          <a:p>
            <a:pPr rtl="0"/>
            <a:r>
              <a:rPr lang="en-US" altLang="zh-CN" dirty="0"/>
              <a:t>35.5</a:t>
            </a:r>
            <a:r>
              <a:rPr lang="zh-CN" altLang="en-US" dirty="0"/>
              <a:t> 关键期假说对于英语学习有哪些启示？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80" y="1416293"/>
            <a:ext cx="10708640" cy="507594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英国著名语言学家</a:t>
            </a:r>
            <a:r>
              <a:rPr lang="en-US" altLang="zh-CN" sz="2400" dirty="0"/>
              <a:t>Robins</a:t>
            </a:r>
            <a:r>
              <a:rPr lang="zh-CN" altLang="en-US" sz="2400" dirty="0"/>
              <a:t>也明确说过：“每一个正常的人，在童年晚些时候，也就是在</a:t>
            </a:r>
            <a:r>
              <a:rPr lang="en-US" altLang="zh-CN" sz="2400" dirty="0"/>
              <a:t>10</a:t>
            </a:r>
            <a:r>
              <a:rPr lang="zh-CN" altLang="en-US" sz="2400" dirty="0"/>
              <a:t>岁以内，就获得了一种语言，即他的母语，包括基本词汇，语法和发音”（</a:t>
            </a:r>
            <a:r>
              <a:rPr lang="en-US" altLang="zh-CN" sz="2400" dirty="0"/>
              <a:t>Robins 2000:12</a:t>
            </a:r>
            <a:r>
              <a:rPr lang="zh-CN" altLang="en-US" sz="2400" dirty="0"/>
              <a:t>）。</a:t>
            </a:r>
            <a:r>
              <a:rPr lang="en-GB" sz="2400" dirty="0"/>
              <a:t>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教育部制定的</a:t>
            </a:r>
            <a:r>
              <a:rPr lang="en-US" altLang="zh-CN" sz="2400" dirty="0"/>
              <a:t>《</a:t>
            </a:r>
            <a:r>
              <a:rPr lang="zh-CN" altLang="en-US" sz="2400" dirty="0"/>
              <a:t>全日制义务教育普通高级中学英语课程标注</a:t>
            </a:r>
            <a:r>
              <a:rPr lang="en-US" altLang="zh-CN" sz="2400" dirty="0"/>
              <a:t>》</a:t>
            </a:r>
            <a:r>
              <a:rPr lang="zh-CN" altLang="en-US" sz="2400" dirty="0"/>
              <a:t>（</a:t>
            </a:r>
            <a:r>
              <a:rPr lang="en-US" altLang="zh-CN" sz="2400" dirty="0"/>
              <a:t>2001</a:t>
            </a:r>
            <a:r>
              <a:rPr lang="zh-CN" altLang="en-US" sz="2400" dirty="0"/>
              <a:t>）要求从小学三年级起开设英语课程，这与语言习得理论是基本相符的，具有科学性和可行性。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74388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244867"/>
            <a:ext cx="10434320" cy="1356360"/>
          </a:xfrm>
        </p:spPr>
        <p:txBody>
          <a:bodyPr rtlCol="0"/>
          <a:lstStyle/>
          <a:p>
            <a:pPr rtl="0"/>
            <a:r>
              <a:rPr lang="en-US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35.6</a:t>
            </a:r>
            <a:r>
              <a:rPr lang="zh-CN" altLang="en-US" dirty="0"/>
              <a:t>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结语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8A2965-2BE7-41AC-8102-BD7E2E7DA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402080"/>
            <a:ext cx="10546080" cy="5059680"/>
          </a:xfrm>
        </p:spPr>
        <p:txBody>
          <a:bodyPr>
            <a:normAutofit/>
          </a:bodyPr>
          <a:lstStyle/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小学英语早教最早可以从三年级或四、五年纪开始，这个时候效果可能可能会更好一点，因为这个时候，孩子的母语习得已经基本完成，也有了比较强的逻辑思维能力，而年龄也是处在语言习得的关键期内，这个时候大脑的可塑性依然是存在的，这样打下一个好的基础，一步一步来，之后就有可能达到比较高的外语水平，切忌要在该早的时候早，超前于这个时间会造成和孩子年龄不相符合的知识的输入，超后于这个时间又会超出了语言习得的关键期，对语言的学习产生了一定的影响，所以早教早教，早的时间点要抓住，在孩子</a:t>
            </a:r>
            <a:r>
              <a:rPr lang="en-US" altLang="zh-CN" sz="2400" dirty="0"/>
              <a:t>10</a:t>
            </a:r>
            <a:r>
              <a:rPr lang="zh-CN" altLang="en-US" sz="2400" dirty="0"/>
              <a:t>岁左右正式开始英语的学习为最佳。</a:t>
            </a:r>
            <a:endParaRPr lang="en-GB" altLang="zh-CN" sz="2400" dirty="0"/>
          </a:p>
        </p:txBody>
      </p:sp>
      <p:pic>
        <p:nvPicPr>
          <p:cNvPr id="4" name="图形 3" descr="铅笔">
            <a:extLst>
              <a:ext uri="{FF2B5EF4-FFF2-40B4-BE49-F238E27FC236}">
                <a16:creationId xmlns:a16="http://schemas.microsoft.com/office/drawing/2014/main" id="{68BF6D2B-AE36-4885-9DC6-FBC1D6AC8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20926" y="439703"/>
            <a:ext cx="767542" cy="76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17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1F489-B701-4C74-9747-27C8656A89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u="sng" dirty="0"/>
              <a:t>感谢观看！</a:t>
            </a:r>
            <a:endParaRPr lang="zh-CN" altLang="en-US" u="sng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832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目录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1F44B22-324B-4DE8-B32C-8531218490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4208192"/>
              </p:ext>
            </p:extLst>
          </p:nvPr>
        </p:nvGraphicFramePr>
        <p:xfrm>
          <a:off x="1159668" y="1601227"/>
          <a:ext cx="5850732" cy="4435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0732">
                  <a:extLst>
                    <a:ext uri="{9D8B030D-6E8A-4147-A177-3AD203B41FA5}">
                      <a16:colId xmlns:a16="http://schemas.microsoft.com/office/drawing/2014/main" val="743422230"/>
                    </a:ext>
                  </a:extLst>
                </a:gridCol>
              </a:tblGrid>
              <a:tr h="472727">
                <a:tc>
                  <a:txBody>
                    <a:bodyPr/>
                    <a:lstStyle/>
                    <a:p>
                      <a:pPr rtl="0"/>
                      <a:r>
                        <a:rPr lang="zh-CN" altLang="en-US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本节课，将学习</a:t>
                      </a:r>
                      <a:r>
                        <a:rPr lang="en-US" altLang="zh-CN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…</a:t>
                      </a:r>
                      <a:endParaRPr lang="zh-cn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822786"/>
                  </a:ext>
                </a:extLst>
              </a:tr>
              <a:tr h="3963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35.1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故事缘起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35.2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故事引发的思考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35.3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关键期假说的发展来源是什么？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35.4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早教应该考虑哪些因素？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35.5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关键期假说对于英语学习有哪些启示？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35.6 </a:t>
                      </a:r>
                      <a:r>
                        <a:rPr lang="zh-CN" altLang="en-US" sz="2000" dirty="0"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  <a:cs typeface="Tahoma" panose="020B0604030504040204" pitchFamily="34" charset="0"/>
                        </a:rPr>
                        <a:t>结语</a:t>
                      </a:r>
                      <a:endParaRPr lang="en-GB" altLang="zh-CN" sz="2000" dirty="0"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739329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414F3856-63D4-4D22-A5D6-AD42B3EB7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280" y="465807"/>
            <a:ext cx="914479" cy="9144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72B4EBC-3E01-4559-82FD-E58A788FE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226" y="2476499"/>
            <a:ext cx="4293174" cy="267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0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35.1 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故事缘起</a:t>
            </a:r>
          </a:p>
        </p:txBody>
      </p:sp>
      <p:pic>
        <p:nvPicPr>
          <p:cNvPr id="5" name="图形 4" descr="会议">
            <a:extLst>
              <a:ext uri="{FF2B5EF4-FFF2-40B4-BE49-F238E27FC236}">
                <a16:creationId xmlns:a16="http://schemas.microsoft.com/office/drawing/2014/main" id="{BC7F4CA9-C0CE-4E72-97F6-F2A2156DD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6344" y="465847"/>
            <a:ext cx="914400" cy="914400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id="{CF2B233F-D299-4AD6-B86D-B7A7A09F8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13" y="1380247"/>
            <a:ext cx="10944225" cy="5011906"/>
          </a:xfrm>
        </p:spPr>
        <p:txBody>
          <a:bodyPr>
            <a:noAutofit/>
          </a:bodyPr>
          <a:lstStyle/>
          <a:p>
            <a:pPr marL="45720" indent="720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/>
              <a:t>“神童退学事件”</a:t>
            </a:r>
            <a:endParaRPr lang="en-GB" altLang="zh-CN" sz="2400" dirty="0"/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17</a:t>
            </a:r>
            <a:r>
              <a:rPr lang="zh-CN" altLang="en-US" sz="2400" dirty="0"/>
              <a:t>岁考上中国科学院高能物理所硕博连读的魏永康，</a:t>
            </a:r>
            <a:r>
              <a:rPr lang="en-US" altLang="zh-CN" sz="2400" dirty="0"/>
              <a:t>19</a:t>
            </a:r>
            <a:r>
              <a:rPr lang="zh-CN" altLang="en-US" sz="2400" dirty="0"/>
              <a:t>岁时，因生活自理能力太差，知识结构不适应中科院的研究模式被退学。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1983</a:t>
            </a:r>
            <a:r>
              <a:rPr lang="zh-CN" altLang="en-US" sz="2400" dirty="0"/>
              <a:t>年出生的魏永康</a:t>
            </a:r>
            <a:r>
              <a:rPr lang="en-US" altLang="zh-CN" sz="2400" dirty="0"/>
              <a:t>2</a:t>
            </a:r>
            <a:r>
              <a:rPr lang="zh-CN" altLang="en-US" sz="2400" dirty="0"/>
              <a:t>岁就掌握了</a:t>
            </a:r>
            <a:r>
              <a:rPr lang="en-US" altLang="zh-CN" sz="2400" dirty="0"/>
              <a:t>1000</a:t>
            </a:r>
            <a:r>
              <a:rPr lang="zh-CN" altLang="en-US" sz="2400" dirty="0"/>
              <a:t>多个字。在小学只上了二年级和六年级，</a:t>
            </a:r>
            <a:r>
              <a:rPr lang="en-US" altLang="zh-CN" sz="2400" dirty="0"/>
              <a:t>1991</a:t>
            </a:r>
            <a:r>
              <a:rPr lang="zh-CN" altLang="en-US" sz="2400" dirty="0"/>
              <a:t>年</a:t>
            </a:r>
            <a:r>
              <a:rPr lang="en-US" altLang="zh-CN" sz="2400" dirty="0"/>
              <a:t>10</a:t>
            </a:r>
            <a:r>
              <a:rPr lang="zh-CN" altLang="en-US" sz="2400" dirty="0"/>
              <a:t>月，</a:t>
            </a:r>
            <a:r>
              <a:rPr lang="en-US" altLang="zh-CN" sz="2400" dirty="0"/>
              <a:t>8</a:t>
            </a:r>
            <a:r>
              <a:rPr lang="zh-CN" altLang="en-US" sz="2400" dirty="0"/>
              <a:t>岁的魏永康就跳到了县属重点中学。从此，在魏永康的生活中，就是不停的学习，不停的跳级。</a:t>
            </a:r>
            <a:r>
              <a:rPr lang="en-US" altLang="zh-CN" sz="2400" dirty="0"/>
              <a:t>13</a:t>
            </a:r>
            <a:r>
              <a:rPr lang="zh-CN" altLang="en-US" sz="2400" dirty="0"/>
              <a:t>岁时，魏永康又以高分考进湖南湘潭大学物理系，成为当地公认的“神童”。</a:t>
            </a:r>
            <a:r>
              <a:rPr lang="en-US" altLang="zh-CN" sz="2400" dirty="0"/>
              <a:t>2000</a:t>
            </a:r>
            <a:r>
              <a:rPr lang="zh-CN" altLang="en-US" sz="2400" dirty="0"/>
              <a:t>年，</a:t>
            </a:r>
            <a:r>
              <a:rPr lang="en-US" altLang="zh-CN" sz="2400" dirty="0"/>
              <a:t>17</a:t>
            </a:r>
            <a:r>
              <a:rPr lang="zh-CN" altLang="en-US" sz="2400" dirty="0"/>
              <a:t>岁的魏永康考上了中科院高能物理研究所的研究生，魏永康离开妈妈，无法安排自己的学习和生活。</a:t>
            </a:r>
            <a:r>
              <a:rPr lang="en-US" altLang="zh-CN" sz="2400" dirty="0"/>
              <a:t>2003</a:t>
            </a:r>
            <a:r>
              <a:rPr lang="zh-CN" altLang="en-US" sz="2400" dirty="0"/>
              <a:t>年 </a:t>
            </a:r>
            <a:r>
              <a:rPr lang="en-US" altLang="zh-CN" sz="2400" dirty="0"/>
              <a:t>8</a:t>
            </a:r>
            <a:r>
              <a:rPr lang="zh-CN" altLang="en-US" sz="2400" dirty="0"/>
              <a:t>月，已经上了</a:t>
            </a:r>
            <a:r>
              <a:rPr lang="en-US" altLang="zh-CN" sz="2400" dirty="0"/>
              <a:t>3</a:t>
            </a:r>
            <a:r>
              <a:rPr lang="zh-CN" altLang="en-US" sz="2400" dirty="0"/>
              <a:t>年研究生的魏永康从中科院肄业回到了老家。</a:t>
            </a:r>
          </a:p>
          <a:p>
            <a:pPr marL="45720" indent="720000" algn="just">
              <a:lnSpc>
                <a:spcPct val="150000"/>
              </a:lnSpc>
              <a:spcBef>
                <a:spcPts val="0"/>
              </a:spcBef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4043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35.2</a:t>
            </a:r>
            <a:r>
              <a:rPr lang="zh-CN" altLang="en-US" dirty="0"/>
              <a:t> 故事引发的思考</a:t>
            </a:r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9F0EB5-A495-4A5D-A30A-1E2A3A467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10195560" cy="4038600"/>
          </a:xfrm>
        </p:spPr>
        <p:txBody>
          <a:bodyPr/>
          <a:lstStyle/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 早教这股风是由关键期假期这个理论所引起的，那么关键期假说的发展来源是什么？</a:t>
            </a: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早教应该考虑哪些因素？</a:t>
            </a: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endParaRPr lang="en-GB" altLang="zh-CN" sz="2800" dirty="0"/>
          </a:p>
          <a:p>
            <a:pPr marL="502920" indent="-457200" algn="just">
              <a:buFont typeface="+mj-lt"/>
              <a:buAutoNum type="arabicParenR"/>
            </a:pPr>
            <a:r>
              <a:rPr lang="zh-CN" altLang="en-US" sz="2800" dirty="0"/>
              <a:t>关键期假说对于英语学习有哪些启示？ </a:t>
            </a:r>
            <a:endParaRPr lang="en-GB" dirty="0"/>
          </a:p>
        </p:txBody>
      </p:sp>
      <p:sp>
        <p:nvSpPr>
          <p:cNvPr id="3" name="思想气泡: 云 2">
            <a:extLst>
              <a:ext uri="{FF2B5EF4-FFF2-40B4-BE49-F238E27FC236}">
                <a16:creationId xmlns:a16="http://schemas.microsoft.com/office/drawing/2014/main" id="{872B630A-6F79-4108-91D2-8B7D1634EA1A}"/>
              </a:ext>
            </a:extLst>
          </p:cNvPr>
          <p:cNvSpPr/>
          <p:nvPr/>
        </p:nvSpPr>
        <p:spPr>
          <a:xfrm>
            <a:off x="6797040" y="518160"/>
            <a:ext cx="812800" cy="670560"/>
          </a:xfrm>
          <a:prstGeom prst="cloudCallou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586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35.3</a:t>
            </a:r>
            <a:r>
              <a:rPr lang="zh-CN" altLang="en-US" dirty="0"/>
              <a:t> 关键期假说的发展来源是什么？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834" y="399172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688320" cy="471575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生物学概念 </a:t>
            </a:r>
            <a:r>
              <a:rPr lang="en-US" altLang="zh-CN" sz="2400" dirty="0"/>
              <a:t>—— </a:t>
            </a:r>
            <a:r>
              <a:rPr lang="zh-CN" altLang="en-US" sz="2400" dirty="0"/>
              <a:t>“关键期”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最早由</a:t>
            </a:r>
            <a:r>
              <a:rPr lang="en-US" altLang="zh-CN" sz="2400" dirty="0"/>
              <a:t>Lorenz</a:t>
            </a:r>
            <a:r>
              <a:rPr lang="zh-CN" altLang="en-US" sz="2400" dirty="0"/>
              <a:t>（</a:t>
            </a:r>
            <a:r>
              <a:rPr lang="en-US" altLang="zh-CN" sz="2400" dirty="0"/>
              <a:t>1937</a:t>
            </a:r>
            <a:r>
              <a:rPr lang="zh-CN" altLang="en-US" sz="2400" dirty="0"/>
              <a:t>）提出，表示有机个体对某类外部刺激最为敏感的一个时间段。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印刻 </a:t>
            </a:r>
            <a:r>
              <a:rPr lang="en-GB" altLang="zh-CN" sz="2400" dirty="0"/>
              <a:t>(imprinting) </a:t>
            </a:r>
            <a:r>
              <a:rPr lang="zh-CN" altLang="en-US" sz="2400" dirty="0"/>
              <a:t>现象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人类的视网膜，大脑还有其他几乎所有器官的发育过程都存在关键期，也包括人类语言习得的过程。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22258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35.3</a:t>
            </a:r>
            <a:r>
              <a:rPr lang="zh-CN" altLang="en-US" dirty="0"/>
              <a:t> 关键期假说的发展来源是什么？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834" y="399172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688320" cy="471575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语言习得关键期假说（</a:t>
            </a:r>
            <a:r>
              <a:rPr lang="en-GB" altLang="zh-CN" sz="2400" dirty="0"/>
              <a:t>Critical Period Hypothesis</a:t>
            </a:r>
            <a:r>
              <a:rPr lang="zh-CN" altLang="en-GB" sz="2400" dirty="0"/>
              <a:t>）</a:t>
            </a:r>
            <a:endParaRPr lang="en-GB" altLang="zh-CN" sz="2400" dirty="0"/>
          </a:p>
          <a:p>
            <a:pPr marL="4572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——Penfield &amp; Roberts</a:t>
            </a:r>
            <a:r>
              <a:rPr lang="zh-CN" altLang="en-US" sz="2400" dirty="0"/>
              <a:t>（</a:t>
            </a:r>
            <a:r>
              <a:rPr lang="en-US" altLang="zh-CN" sz="2400" dirty="0"/>
              <a:t>1959</a:t>
            </a:r>
            <a:r>
              <a:rPr lang="zh-CN" altLang="en-US" sz="2400" dirty="0"/>
              <a:t>）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对失语症患者的临床观察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可塑性假说（</a:t>
            </a:r>
            <a:r>
              <a:rPr lang="en-GB" altLang="zh-CN" sz="2400" dirty="0"/>
              <a:t>Brain Plasticity Hypothesis</a:t>
            </a:r>
            <a:r>
              <a:rPr lang="zh-CN" altLang="en-GB" sz="2400" dirty="0"/>
              <a:t>）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青春期之后，大脑发生了侧化（</a:t>
            </a:r>
            <a:r>
              <a:rPr lang="en-US" altLang="zh-CN" sz="2400" dirty="0"/>
              <a:t>Lateralization</a:t>
            </a:r>
            <a:r>
              <a:rPr lang="zh-CN" altLang="en-US" sz="2400" dirty="0"/>
              <a:t>），用于语言机工和学习的大脑已经发育成熟，神经系统不再有弹性，失去了处理语言输入的独特能力，取而代之的是通用的认知模式和信息处理系统。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17123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35.3</a:t>
            </a:r>
            <a:r>
              <a:rPr lang="zh-CN" altLang="en-US" dirty="0"/>
              <a:t> 关键期假说的发展来源是什么？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834" y="399172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40354"/>
            <a:ext cx="10887710" cy="471575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关键期假说的强势论与弱势论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强势论的观点是儿童必须要在青春期之前习得本族语，否则他们在以后的语言环境中再也不会学会语言。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弱势论的观点是儿童在青春期之后还是可以去学习语言的，只是在青春期之后的阶段，语言的学习会更加困难，而且也会不完整。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66152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35.4</a:t>
            </a:r>
            <a:r>
              <a:rPr lang="zh-CN" altLang="en-US" dirty="0"/>
              <a:t> 早教应该考虑哪些因素？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44984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953" y="1425453"/>
            <a:ext cx="11154093" cy="518768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关键期假说被引入到二语习得的研究中，英语的教育明显出现低龄化的趋势</a:t>
            </a:r>
            <a:endParaRPr lang="en-GB" altLang="zh-CN" sz="2400" dirty="0"/>
          </a:p>
          <a:p>
            <a:pPr marL="4572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err="1"/>
              <a:t>Malmberg</a:t>
            </a:r>
            <a:r>
              <a:rPr lang="zh-CN" altLang="en-US" sz="2400" dirty="0"/>
              <a:t>（</a:t>
            </a:r>
            <a:r>
              <a:rPr lang="en-US" altLang="zh-CN" sz="2400" dirty="0"/>
              <a:t>1970</a:t>
            </a:r>
            <a:r>
              <a:rPr lang="zh-CN" altLang="en-US" sz="2400" dirty="0"/>
              <a:t>）：“母语对于个人的文化发展是极为重要的，在早期教育中，个人首先被引入到本民族的文化之中，然后被引入国际文化中，再后来被引入到本民族的文化之中，然后被引入到国际社会中，再后来被引入到抽象世界中，所有这些教育活动必须在母语环境中进行，如果早期教育是在儿童母语之外的另外一种语言之中产生的，那么他们对于正式官方语言的掌握，就不可能建立在坚实的基础上，这样他们的语言能力就会比较薄弱，其智力的发展也会出现同样的情况，从语言学的角度来看，儿童启蒙教育不用母语是荒唐可笑的”。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72343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53DD3-C27C-457D-ADDD-066D01CB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766" y="244867"/>
            <a:ext cx="9875520" cy="1356360"/>
          </a:xfrm>
        </p:spPr>
        <p:txBody>
          <a:bodyPr rtlCol="0"/>
          <a:lstStyle/>
          <a:p>
            <a:pPr rtl="0"/>
            <a:r>
              <a:rPr lang="en-GB" altLang="zh-CN" dirty="0"/>
              <a:t>35.4</a:t>
            </a:r>
            <a:r>
              <a:rPr lang="zh-CN" altLang="en-US" dirty="0"/>
              <a:t> 早教应该考虑哪些因素？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形 4" descr="教师">
            <a:extLst>
              <a:ext uri="{FF2B5EF4-FFF2-40B4-BE49-F238E27FC236}">
                <a16:creationId xmlns:a16="http://schemas.microsoft.com/office/drawing/2014/main" id="{79AA3F49-E7A4-4660-84DA-0DC43809C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44984" y="465847"/>
            <a:ext cx="914400" cy="914400"/>
          </a:xfrm>
          <a:prstGeom prst="rect">
            <a:avLst/>
          </a:prstGeom>
        </p:spPr>
      </p:pic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6F4D91-CA2F-47AE-A935-F6E5C36E4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953" y="1514475"/>
            <a:ext cx="11154093" cy="502920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我国脑科学家杨雄里院士在谈到年龄和外语学习的关系时，也曾这样说过：大脑的可塑性年龄越小越强，年龄越大，学习外语时发生的词法，语法错误就越多，但绝对不能因此推论学外语越早越好。因为人学习的重要内容是学会逻辑思维，这主要是通过语言学习而获得的，通常而言，一般人的逻辑思维形成是通过母语学习。因此，过早学习外语，极可能造成干扰，导致逻辑思维能力缺陷（杨雄里 转引自</a:t>
            </a:r>
            <a:r>
              <a:rPr lang="en-US" altLang="zh-CN" sz="2400" dirty="0"/>
              <a:t>《</a:t>
            </a:r>
            <a:r>
              <a:rPr lang="zh-CN" altLang="en-US" sz="2400" dirty="0"/>
              <a:t>文汇报</a:t>
            </a:r>
            <a:r>
              <a:rPr lang="en-US" altLang="zh-CN" sz="2400" dirty="0"/>
              <a:t>》2001</a:t>
            </a:r>
            <a:r>
              <a:rPr lang="zh-CN" altLang="en-US" sz="2400" dirty="0"/>
              <a:t>）。</a:t>
            </a: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GB" altLang="zh-CN" sz="2400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/>
              <a:t>小孩子二语的习得首先要确保母语的习得，只有在母语习得之后，基本的思维，意识建立之后，才能促进二语的习得。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55036724"/>
      </p:ext>
    </p:extLst>
  </p:cSld>
  <p:clrMapOvr>
    <a:masterClrMapping/>
  </p:clrMapOvr>
</p:sld>
</file>

<file path=ppt/theme/theme1.xml><?xml version="1.0" encoding="utf-8"?>
<a:theme xmlns:a="http://schemas.openxmlformats.org/drawingml/2006/main" name="基础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450635_TF55885775" id="{6B08EFA3-A778-4242-9E11-C9CB3BFDF5DB}" vid="{354D5E5C-5D89-4BD4-835F-86B3F4DA7A5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学生行为教师行为</Template>
  <TotalTime>267</TotalTime>
  <Words>1497</Words>
  <Application>Microsoft Office PowerPoint</Application>
  <PresentationFormat>宽屏</PresentationFormat>
  <Paragraphs>84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Microsoft YaHei UI</vt:lpstr>
      <vt:lpstr>Corbel</vt:lpstr>
      <vt:lpstr>Wingdings</vt:lpstr>
      <vt:lpstr>基础</vt:lpstr>
      <vt:lpstr>35. 早教：多早算是早？</vt:lpstr>
      <vt:lpstr>目录</vt:lpstr>
      <vt:lpstr>35.1 故事缘起</vt:lpstr>
      <vt:lpstr>35.2 故事引发的思考 </vt:lpstr>
      <vt:lpstr>35.3 关键期假说的发展来源是什么？</vt:lpstr>
      <vt:lpstr>35.3 关键期假说的发展来源是什么？</vt:lpstr>
      <vt:lpstr>35.3 关键期假说的发展来源是什么？</vt:lpstr>
      <vt:lpstr>35.4 早教应该考虑哪些因素？</vt:lpstr>
      <vt:lpstr>35.4 早教应该考虑哪些因素？</vt:lpstr>
      <vt:lpstr>35.4 早教应该考虑哪些因素？</vt:lpstr>
      <vt:lpstr>35.5 关键期假说对于英语学习有哪些启示？</vt:lpstr>
      <vt:lpstr>35.5 关键期假说对于英语学习有哪些启示？</vt:lpstr>
      <vt:lpstr>35.6 结语</vt:lpstr>
      <vt:lpstr>感谢观看！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32. 什么是火星文？</dc:title>
  <dc:creator>Xie Sutina</dc:creator>
  <cp:lastModifiedBy>Xie Sutina</cp:lastModifiedBy>
  <cp:revision>8</cp:revision>
  <dcterms:created xsi:type="dcterms:W3CDTF">2021-12-20T02:23:42Z</dcterms:created>
  <dcterms:modified xsi:type="dcterms:W3CDTF">2021-12-22T06:16:58Z</dcterms:modified>
</cp:coreProperties>
</file>